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320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1AAE2E-3B40-48B1-B13E-D5817C5BB9A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A3DB781-DB9A-4C7A-BE38-979F8A3BE5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200400"/>
            <a:ext cx="4104456" cy="1600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Миронова И. И., методист ИМО УО г. Казани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Формирование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</a:t>
            </a:r>
            <a:r>
              <a:rPr lang="ru-RU" dirty="0" smtClean="0"/>
              <a:t>результатов  </a:t>
            </a:r>
            <a:r>
              <a:rPr lang="ru-RU" dirty="0" smtClean="0"/>
              <a:t>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2656"/>
            <a:ext cx="8496944" cy="1077218"/>
          </a:xfrm>
          <a:prstGeom prst="rect">
            <a:avLst/>
          </a:prstGeom>
          <a:noFill/>
          <a:ln>
            <a:solidFill>
              <a:schemeClr val="accent1">
                <a:tint val="1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Мониторинг качества образования </a:t>
            </a:r>
          </a:p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аспекте нового стандарта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C3320B"/>
                </a:solidFill>
              </a:rPr>
              <a:t>Еще пример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8280920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     Учащимся </a:t>
            </a:r>
            <a:r>
              <a:rPr lang="ru-RU" sz="3400" dirty="0" smtClean="0"/>
              <a:t>было дано задание: разделить слово СТРОКА вертикальными чертами на слоги. Ниже представлены варианты </a:t>
            </a:r>
            <a:r>
              <a:rPr lang="ru-RU" sz="3400" dirty="0" smtClean="0"/>
              <a:t>ответов:</a:t>
            </a:r>
          </a:p>
          <a:p>
            <a:pPr>
              <a:buNone/>
            </a:pPr>
            <a:endParaRPr lang="ru-RU" sz="3400" dirty="0" smtClean="0"/>
          </a:p>
          <a:p>
            <a:r>
              <a:rPr lang="ru-RU" dirty="0" smtClean="0"/>
              <a:t>СТР-ОКА</a:t>
            </a:r>
          </a:p>
          <a:p>
            <a:pPr>
              <a:buNone/>
            </a:pPr>
            <a:r>
              <a:rPr lang="ru-RU" dirty="0" smtClean="0"/>
              <a:t>– Предметный результат - 0 баллов,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результат - 0 баллов,</a:t>
            </a:r>
          </a:p>
          <a:p>
            <a:r>
              <a:rPr lang="ru-RU" dirty="0" smtClean="0"/>
              <a:t>СТРОКА</a:t>
            </a:r>
          </a:p>
          <a:p>
            <a:pPr>
              <a:buNone/>
            </a:pPr>
            <a:r>
              <a:rPr lang="ru-RU" dirty="0" smtClean="0"/>
              <a:t>– Предметный результат - 0 баллов,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результат - 0 баллов,</a:t>
            </a:r>
          </a:p>
          <a:p>
            <a:r>
              <a:rPr lang="ru-RU" dirty="0" smtClean="0"/>
              <a:t>СТР | ОКА</a:t>
            </a:r>
          </a:p>
          <a:p>
            <a:pPr>
              <a:buNone/>
            </a:pPr>
            <a:r>
              <a:rPr lang="ru-RU" dirty="0" smtClean="0"/>
              <a:t>– Предметный результат - 0 баллов,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результат - 1 балл,</a:t>
            </a:r>
          </a:p>
          <a:p>
            <a:r>
              <a:rPr lang="ru-RU" dirty="0" smtClean="0"/>
              <a:t>СТРО-КА</a:t>
            </a:r>
          </a:p>
          <a:p>
            <a:pPr>
              <a:buNone/>
            </a:pPr>
            <a:r>
              <a:rPr lang="ru-RU" dirty="0" smtClean="0"/>
              <a:t>– Предметный результат - 1 балл,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результат - 0 баллов,</a:t>
            </a:r>
          </a:p>
          <a:p>
            <a:r>
              <a:rPr lang="ru-RU" dirty="0" smtClean="0"/>
              <a:t>СТРО | КА</a:t>
            </a:r>
          </a:p>
          <a:p>
            <a:pPr>
              <a:buNone/>
            </a:pPr>
            <a:r>
              <a:rPr lang="ru-RU" dirty="0" smtClean="0"/>
              <a:t>– Предметный результат - 1 балл,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результат - 1 балл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3320B"/>
                </a:solidFill>
              </a:rPr>
              <a:t>Принципиально важно!</a:t>
            </a:r>
            <a:endParaRPr lang="ru-RU" dirty="0">
              <a:solidFill>
                <a:srgbClr val="C3320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69335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729608"/>
                <a:gridCol w="404279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ru-RU" sz="2000" dirty="0" smtClean="0">
                          <a:latin typeface="Georgia"/>
                          <a:ea typeface="Times New Roman"/>
                          <a:cs typeface="Times New Roman"/>
                        </a:rPr>
                        <a:t>Когда учитель составлял спецификацию</a:t>
                      </a:r>
                      <a:r>
                        <a:rPr lang="ru-RU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Georgia"/>
                          <a:ea typeface="Times New Roman"/>
                          <a:cs typeface="Times New Roman"/>
                        </a:rPr>
                        <a:t>проверочной работы (теста),опираясь на стандарт 2004 года, то указывал дидактическую единицу СОДЕРЖАНИЯ учебного предмета.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со 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стандартом 2009 года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спецификации теста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(то есть в перечне проверяемых элементов) 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должны 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быть формулировки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ПЛАНИРУЕМЫХ РЕЗУЛЬТАТОВ.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3320B"/>
                </a:solidFill>
              </a:rPr>
              <a:t>Обобщим!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чего нам составлять тестовые задания разного типа и с разным форматом предъявления ответа?</a:t>
            </a:r>
          </a:p>
          <a:p>
            <a:r>
              <a:rPr lang="ru-RU" i="1" dirty="0" smtClean="0"/>
              <a:t>Во-первых, </a:t>
            </a:r>
            <a:r>
              <a:rPr lang="ru-RU" dirty="0" smtClean="0"/>
              <a:t>мы знаем, что школьники испытывают трудности, когда встречаются «с большим числом заданий разной тематики и разных форматов, требующих разных форм записи ответа».  А если так, то наша задача: предоставлять возможность детям получать опыт выполнения аналогичных заданий в обычной обстановке (а не только во время внешней оценки).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C3320B"/>
                </a:solidFill>
              </a:rPr>
              <a:t>Обобщим!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906072" cy="489505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Во-вторых</a:t>
            </a:r>
            <a:r>
              <a:rPr lang="ru-RU" dirty="0" smtClean="0"/>
              <a:t>, учителю очень важно быть гибким.</a:t>
            </a:r>
          </a:p>
          <a:p>
            <a:pPr lvl="0">
              <a:buNone/>
            </a:pPr>
            <a:r>
              <a:rPr lang="ru-RU" dirty="0" smtClean="0"/>
              <a:t>    Если </a:t>
            </a:r>
            <a:r>
              <a:rPr lang="ru-RU" dirty="0" smtClean="0"/>
              <a:t>учащиеся (или учащийся) не справляются </a:t>
            </a:r>
            <a:r>
              <a:rPr lang="ru-RU" dirty="0" smtClean="0"/>
              <a:t>с заданием</a:t>
            </a:r>
            <a:r>
              <a:rPr lang="ru-RU" dirty="0" smtClean="0"/>
              <a:t>, упростить задание. Возможно, изменить тип теста, например, вместо открытого ответа дать варианты.</a:t>
            </a:r>
          </a:p>
          <a:p>
            <a:pPr lvl="0">
              <a:buNone/>
            </a:pPr>
            <a:r>
              <a:rPr lang="ru-RU" dirty="0" smtClean="0"/>
              <a:t>    Если </a:t>
            </a:r>
            <a:r>
              <a:rPr lang="ru-RU" dirty="0" smtClean="0"/>
              <a:t>учащиеся легко справляются с заданием, усложнить его. Мы должны работать не только на средних, но и на сильных детей.</a:t>
            </a:r>
          </a:p>
          <a:p>
            <a:pPr lvl="0">
              <a:buNone/>
            </a:pPr>
            <a:r>
              <a:rPr lang="ru-RU" dirty="0" smtClean="0"/>
              <a:t>    Если </a:t>
            </a:r>
            <a:r>
              <a:rPr lang="ru-RU" dirty="0" smtClean="0"/>
              <a:t>какие-то форматы ответа или какой-то тип тестового задания вызывает у учащихся затруднение, будем создавать условия, чтоб такого рода задания стали привычными.</a:t>
            </a:r>
          </a:p>
          <a:p>
            <a:r>
              <a:rPr lang="ru-RU" i="1" dirty="0" smtClean="0"/>
              <a:t>В-третьих</a:t>
            </a:r>
            <a:r>
              <a:rPr lang="ru-RU" dirty="0" smtClean="0"/>
              <a:t>, учитель готовит учеников к внешней проверке в форме тестирования – так почему не сделать это в разнообразных </a:t>
            </a:r>
            <a:r>
              <a:rPr lang="ru-RU" dirty="0" smtClean="0"/>
              <a:t>формах..?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3320B"/>
                </a:solidFill>
              </a:rPr>
              <a:t>Спасибо </a:t>
            </a:r>
            <a:r>
              <a:rPr lang="ru-RU" dirty="0" smtClean="0">
                <a:solidFill>
                  <a:srgbClr val="C3320B"/>
                </a:solidFill>
              </a:rPr>
              <a:t>за </a:t>
            </a:r>
            <a:r>
              <a:rPr lang="ru-RU" dirty="0" smtClean="0">
                <a:solidFill>
                  <a:srgbClr val="C3320B"/>
                </a:solidFill>
              </a:rPr>
              <a:t>внимание!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/>
          <a:lstStyle/>
          <a:p>
            <a:r>
              <a:rPr lang="ru-RU" dirty="0" smtClean="0"/>
              <a:t>Презентация составлена на основе материалов дистанционной педагогической мастерской АНО «Центр развития молодежи», г. Екатеринбург</a:t>
            </a: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     www.cerm.ru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период активного внедрения новых стандартов главные затруднения у педагогов  по – прежнему связаны с необходимостью формирования 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образования.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3320B"/>
                </a:solidFill>
              </a:rPr>
              <a:t>Новые стандарты поднимают много </a:t>
            </a:r>
            <a:r>
              <a:rPr lang="ru-RU" dirty="0" smtClean="0">
                <a:solidFill>
                  <a:srgbClr val="C3320B"/>
                </a:solidFill>
              </a:rPr>
              <a:t>проблем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</a:t>
            </a:r>
            <a:r>
              <a:rPr lang="ru-RU" dirty="0" smtClean="0"/>
              <a:t>должно стать главным результатом обучения в школе? </a:t>
            </a:r>
            <a:endParaRPr lang="ru-RU" dirty="0" smtClean="0"/>
          </a:p>
          <a:p>
            <a:r>
              <a:rPr lang="ru-RU" dirty="0" smtClean="0"/>
              <a:t>Каким </a:t>
            </a:r>
            <a:r>
              <a:rPr lang="ru-RU" dirty="0" smtClean="0"/>
              <a:t>должен быть педагогический эффект?</a:t>
            </a:r>
          </a:p>
          <a:p>
            <a:r>
              <a:rPr lang="ru-RU" dirty="0" smtClean="0"/>
              <a:t>Как изменить систему обучения, чтобы выпускник мог легко адаптироваться в реальном мире</a:t>
            </a:r>
            <a:r>
              <a:rPr lang="ru-RU" dirty="0" smtClean="0"/>
              <a:t>?</a:t>
            </a:r>
          </a:p>
          <a:p>
            <a:r>
              <a:rPr lang="ru-RU" dirty="0" smtClean="0"/>
              <a:t>Что именно нужно поменять в работе конкретного учителя?</a:t>
            </a:r>
          </a:p>
          <a:p>
            <a:r>
              <a:rPr lang="ru-RU" dirty="0" smtClean="0"/>
              <a:t>Чем принципиально должна отличаться </a:t>
            </a:r>
            <a:r>
              <a:rPr lang="ru-RU" dirty="0" err="1" smtClean="0"/>
              <a:t>деятелньность</a:t>
            </a:r>
            <a:r>
              <a:rPr lang="ru-RU" dirty="0" smtClean="0"/>
              <a:t> ученика на уроке? и т. п.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rgbClr val="C3320B"/>
                </a:solidFill>
              </a:rPr>
              <a:t>Термин</a:t>
            </a:r>
            <a:r>
              <a:rPr lang="ru-RU" sz="3100" dirty="0" smtClean="0">
                <a:solidFill>
                  <a:srgbClr val="C3320B"/>
                </a:solidFill>
              </a:rPr>
              <a:t> «Планируемые результаты» пришёл на смену термину «Требования к подготовке учащихся</a:t>
            </a:r>
            <a:r>
              <a:rPr lang="ru-RU" sz="3100" dirty="0" smtClean="0">
                <a:solidFill>
                  <a:srgbClr val="C3320B"/>
                </a:solidFill>
              </a:rPr>
              <a:t>».</a:t>
            </a:r>
            <a:r>
              <a:rPr lang="en-US" sz="3100" dirty="0" smtClean="0">
                <a:solidFill>
                  <a:srgbClr val="C3320B"/>
                </a:solidFill>
              </a:rPr>
              <a:t> </a:t>
            </a:r>
            <a:r>
              <a:rPr lang="ru-RU" sz="3100" dirty="0" smtClean="0">
                <a:solidFill>
                  <a:srgbClr val="C3320B"/>
                </a:solidFill>
              </a:rPr>
              <a:t>Разберемся, в </a:t>
            </a:r>
            <a:r>
              <a:rPr lang="ru-RU" sz="3100" dirty="0" smtClean="0">
                <a:solidFill>
                  <a:srgbClr val="C3320B"/>
                </a:solidFill>
              </a:rPr>
              <a:t>чём разница? </a:t>
            </a:r>
            <a:br>
              <a:rPr lang="ru-RU" sz="3100" dirty="0" smtClean="0">
                <a:solidFill>
                  <a:srgbClr val="C3320B"/>
                </a:solidFill>
              </a:rPr>
            </a:br>
            <a:endParaRPr lang="ru-RU" sz="3100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Стандарт </a:t>
            </a:r>
            <a:r>
              <a:rPr lang="ru-RU" dirty="0" smtClean="0"/>
              <a:t>2004 года заявлял требования к подготовке учащихся в рамках учебного предмета.   В математике были свои требования, в русском языке – свои. Стандарт 2009 года заявляет, кроме  </a:t>
            </a:r>
            <a:r>
              <a:rPr lang="ru-RU" dirty="0" smtClean="0"/>
              <a:t>предметных планируемых </a:t>
            </a:r>
            <a:r>
              <a:rPr lang="ru-RU" dirty="0" smtClean="0"/>
              <a:t>результатов, ещё   </a:t>
            </a:r>
            <a:r>
              <a:rPr lang="ru-RU" dirty="0" smtClean="0"/>
              <a:t>личностные </a:t>
            </a:r>
            <a:r>
              <a:rPr lang="ru-RU" dirty="0" smtClean="0"/>
              <a:t>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. </a:t>
            </a:r>
          </a:p>
          <a:p>
            <a:r>
              <a:rPr lang="ru-RU" dirty="0" smtClean="0"/>
              <a:t>В основе инструментов оценивания  (Стандарт 2004 года) были заложены не требования, а содержание учебной программы. </a:t>
            </a:r>
            <a:r>
              <a:rPr lang="ru-RU" dirty="0" err="1" smtClean="0"/>
              <a:t>Критериальной</a:t>
            </a:r>
            <a:r>
              <a:rPr lang="ru-RU" dirty="0" smtClean="0"/>
              <a:t> и содержательной основой инструмента оценивания  (Стандарт 2009 года) являются </a:t>
            </a:r>
            <a:r>
              <a:rPr lang="ru-RU" dirty="0" smtClean="0"/>
              <a:t>планируемые </a:t>
            </a:r>
            <a:r>
              <a:rPr lang="ru-RU" dirty="0" smtClean="0"/>
              <a:t>результаты.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3320B"/>
                </a:solidFill>
              </a:rPr>
              <a:t>Что такое планируемые результаты?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931224" cy="5400600"/>
          </a:xfrm>
        </p:spPr>
        <p:txBody>
          <a:bodyPr>
            <a:normAutofit/>
          </a:bodyPr>
          <a:lstStyle/>
          <a:p>
            <a:r>
              <a:rPr lang="ru-RU" i="1" dirty="0" smtClean="0"/>
              <a:t>Предметные </a:t>
            </a:r>
            <a:r>
              <a:rPr lang="ru-RU" i="1" dirty="0" smtClean="0"/>
              <a:t>результаты</a:t>
            </a:r>
            <a:r>
              <a:rPr lang="ru-RU" dirty="0" smtClean="0"/>
              <a:t> (определены </a:t>
            </a:r>
            <a:r>
              <a:rPr lang="ru-RU" dirty="0" smtClean="0"/>
              <a:t>по каждому конкретному учебному предмету (опыт получения, преобразования, применения предметных знаний</a:t>
            </a:r>
            <a:r>
              <a:rPr lang="ru-RU" dirty="0" smtClean="0"/>
              <a:t>)</a:t>
            </a:r>
          </a:p>
          <a:p>
            <a:r>
              <a:rPr lang="ru-RU" i="1" dirty="0" smtClean="0"/>
              <a:t>Личностные </a:t>
            </a:r>
            <a:r>
              <a:rPr lang="ru-RU" i="1" dirty="0" smtClean="0"/>
              <a:t>результаты (с</a:t>
            </a:r>
            <a:r>
              <a:rPr lang="ru-RU" dirty="0" smtClean="0"/>
              <a:t>амоопределение или самооценка, 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 </a:t>
            </a:r>
            <a:r>
              <a:rPr lang="ru-RU" dirty="0" smtClean="0"/>
              <a:t>или мотивация, нравственные ценности)</a:t>
            </a:r>
          </a:p>
          <a:p>
            <a:pPr lvl="0"/>
            <a:r>
              <a:rPr lang="ru-RU" i="1" dirty="0" err="1" smtClean="0"/>
              <a:t>Метапредметные</a:t>
            </a:r>
            <a:r>
              <a:rPr lang="ru-RU" i="1" dirty="0" smtClean="0"/>
              <a:t> </a:t>
            </a:r>
            <a:r>
              <a:rPr lang="ru-RU" dirty="0" smtClean="0"/>
              <a:t>(УУД, компетенции, компетентности) + планируемые </a:t>
            </a:r>
            <a:r>
              <a:rPr lang="ru-RU" dirty="0" smtClean="0"/>
              <a:t>результаты, заявленные в программе «Чтение. Работа с текстом</a:t>
            </a:r>
            <a:r>
              <a:rPr lang="ru-RU" dirty="0" smtClean="0"/>
              <a:t>», планируемые </a:t>
            </a:r>
            <a:r>
              <a:rPr lang="ru-RU" dirty="0" smtClean="0"/>
              <a:t>результаты, заявленные в программе «Формирование </a:t>
            </a:r>
            <a:r>
              <a:rPr lang="ru-RU" dirty="0" err="1" smtClean="0"/>
              <a:t>ИКТ-компетентности</a:t>
            </a:r>
            <a:r>
              <a:rPr lang="ru-RU" dirty="0" smtClean="0"/>
              <a:t> обучающихся»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3320B"/>
                </a:solidFill>
              </a:rPr>
              <a:t>Важно понимать, что </a:t>
            </a:r>
            <a:r>
              <a:rPr lang="ru-RU" sz="2800" dirty="0" err="1" smtClean="0">
                <a:solidFill>
                  <a:srgbClr val="C3320B"/>
                </a:solidFill>
              </a:rPr>
              <a:t>метапредметные</a:t>
            </a:r>
            <a:r>
              <a:rPr lang="ru-RU" sz="2800" dirty="0" smtClean="0">
                <a:solidFill>
                  <a:srgbClr val="C3320B"/>
                </a:solidFill>
              </a:rPr>
              <a:t> результаты образования не придуманы ВДРУГ!</a:t>
            </a:r>
            <a:endParaRPr lang="ru-RU" sz="2800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19256" cy="48230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Как доказательство – сравним два документа: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060848"/>
          <a:ext cx="828092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1512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3320B"/>
                          </a:solidFill>
                        </a:rPr>
                        <a:t>Стандарт 2004 года,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3320B"/>
                          </a:solidFill>
                        </a:rPr>
                        <a:t>раздел «Общие учебные умения, навыки и способы деятельности»</a:t>
                      </a:r>
                      <a:endParaRPr lang="ru-RU" sz="2400" dirty="0">
                        <a:solidFill>
                          <a:srgbClr val="C3320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3320B"/>
                          </a:solidFill>
                        </a:rPr>
                        <a:t>Стандарт 2009 года, раздел «Программа формирования универсальных учебных действий»</a:t>
                      </a:r>
                      <a:endParaRPr lang="ru-RU" sz="2400" dirty="0">
                        <a:solidFill>
                          <a:srgbClr val="C3320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4077072"/>
            <a:ext cx="705678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Разные формулировки, другая структура, иная классификация... Но обратим внимание на содержание... В содержании много общего!..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860032" y="5229200"/>
            <a:ext cx="3744416" cy="8640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404808"/>
          <a:ext cx="7772400" cy="612053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86200"/>
                <a:gridCol w="3886200"/>
              </a:tblGrid>
              <a:tr h="9675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3320B"/>
                          </a:solidFill>
                        </a:rPr>
                        <a:t>Стандарт 2004 года,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3320B"/>
                          </a:solidFill>
                        </a:rPr>
                        <a:t>раздел «Общие учебные умения, навыки и способы деятельности»</a:t>
                      </a:r>
                      <a:endParaRPr lang="ru-RU" sz="1600" dirty="0">
                        <a:solidFill>
                          <a:srgbClr val="C332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3320B"/>
                          </a:solidFill>
                        </a:rPr>
                        <a:t>Стандарт 2009 года, раздел «Программа формирования универсальных учебных действий»</a:t>
                      </a:r>
                      <a:endParaRPr lang="ru-RU" sz="1600" dirty="0">
                        <a:solidFill>
                          <a:srgbClr val="C3320B"/>
                        </a:solidFill>
                      </a:endParaRPr>
                    </a:p>
                  </a:txBody>
                  <a:tcPr/>
                </a:tc>
              </a:tr>
              <a:tr h="5152952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Раздел «Познавательная деятельность»</a:t>
                      </a:r>
                    </a:p>
                    <a:p>
                      <a:endParaRPr kumimoji="0" lang="ru-RU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Наблюдение 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объектов окружающего мира ...</a:t>
                      </a:r>
                    </a:p>
                    <a:p>
                      <a:endParaRPr kumimoji="0" lang="ru-RU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Объединение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предметов по общему признаку ...</a:t>
                      </a:r>
                    </a:p>
                    <a:p>
                      <a:endParaRPr kumimoji="0" lang="ru-RU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Работа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с простейшими готовыми предметными, знаковыми, графическими моделями ...</a:t>
                      </a:r>
                    </a:p>
                    <a:p>
                      <a:endParaRPr kumimoji="0" lang="ru-RU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решать творческие задачи ...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Раздел «Познавательные  универсальные учебные действия»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Осуществлять поиск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необходимой информации...</a:t>
                      </a:r>
                    </a:p>
                    <a:p>
                      <a:endParaRPr kumimoji="0" lang="ru-RU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осуществлять анализ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объектов с выделением существенных и несущественных признаков...</a:t>
                      </a: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устанавливать причинно-следственные связи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устанавливать аналогии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Обратите внимание, как задаются универсальные учебные действия – глаголами!!!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3320B"/>
                </a:solidFill>
              </a:rPr>
              <a:t>Если говорить совсем просто…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Сегодня дети работают с тестами постоянно: ЕГЭ, ГИА, теперь ещё вводятся тесты на выходе из четвёртого класса.</a:t>
            </a:r>
          </a:p>
          <a:p>
            <a:r>
              <a:rPr lang="ru-RU" dirty="0" smtClean="0"/>
              <a:t>Выбрать вариант ответа, расставить объекты  правильной последовательности, оценить истинность суждения, заполнить таблицу...</a:t>
            </a:r>
          </a:p>
          <a:p>
            <a:r>
              <a:rPr lang="ru-RU" dirty="0" smtClean="0"/>
              <a:t>Самый простой тип тестового задания – тест закрытого типа (выбор варианта ответа).</a:t>
            </a:r>
          </a:p>
          <a:p>
            <a:r>
              <a:rPr lang="ru-RU" dirty="0" smtClean="0"/>
              <a:t>Выбран правильный вариант ответа – молодец! Получай свой балл!</a:t>
            </a:r>
          </a:p>
          <a:p>
            <a:r>
              <a:rPr lang="ru-RU" dirty="0" smtClean="0"/>
              <a:t>Правильно предъявлен ответ (</a:t>
            </a:r>
            <a:r>
              <a:rPr lang="ru-RU" b="1" i="1" dirty="0" smtClean="0"/>
              <a:t>подчёркнут, а не обведён, не выписан, не обозначен знаком «+» или «</a:t>
            </a:r>
            <a:r>
              <a:rPr lang="ru-RU" b="1" i="1" dirty="0" err="1" smtClean="0"/>
              <a:t>v</a:t>
            </a:r>
            <a:r>
              <a:rPr lang="ru-RU" b="1" i="1" dirty="0" smtClean="0"/>
              <a:t>»</a:t>
            </a:r>
            <a:r>
              <a:rPr lang="ru-RU" dirty="0" smtClean="0"/>
              <a:t>) – дважды молодец! Получай второй балл за соблюдение инструкции! 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3320B"/>
                </a:solidFill>
              </a:rPr>
              <a:t>Проверим себя?</a:t>
            </a:r>
            <a:endParaRPr lang="ru-RU" dirty="0">
              <a:solidFill>
                <a:srgbClr val="C3320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Определите</a:t>
            </a:r>
            <a:r>
              <a:rPr lang="ru-RU" dirty="0" smtClean="0"/>
              <a:t>, какой результат (предметный или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) продемонстрирован учеником, если</a:t>
            </a:r>
            <a:r>
              <a:rPr lang="ru-RU" dirty="0" smtClean="0"/>
              <a:t>...</a:t>
            </a:r>
          </a:p>
          <a:p>
            <a:endParaRPr lang="ru-RU" dirty="0" smtClean="0"/>
          </a:p>
          <a:p>
            <a:r>
              <a:rPr lang="ru-RU" dirty="0" smtClean="0"/>
              <a:t>Выполнено задание </a:t>
            </a:r>
            <a:r>
              <a:rPr lang="ru-RU" dirty="0" smtClean="0"/>
              <a:t>теста (предметный)</a:t>
            </a:r>
            <a:endParaRPr lang="ru-RU" dirty="0" smtClean="0"/>
          </a:p>
          <a:p>
            <a:r>
              <a:rPr lang="ru-RU" dirty="0" smtClean="0"/>
              <a:t>Соблюден формат предъявления </a:t>
            </a:r>
            <a:r>
              <a:rPr lang="ru-RU" dirty="0" smtClean="0"/>
              <a:t>ответа (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588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 Формирование метапредметных результатов  образования </vt:lpstr>
      <vt:lpstr>Слайд 2</vt:lpstr>
      <vt:lpstr>Новые стандарты поднимают много проблем</vt:lpstr>
      <vt:lpstr>    Термин «Планируемые результаты» пришёл на смену термину «Требования к подготовке учащихся». Разберемся, в чём разница?  </vt:lpstr>
      <vt:lpstr>Что такое планируемые результаты?</vt:lpstr>
      <vt:lpstr>Важно понимать, что метапредметные результаты образования не придуманы ВДРУГ!</vt:lpstr>
      <vt:lpstr>Слайд 7</vt:lpstr>
      <vt:lpstr>Если говорить совсем просто…</vt:lpstr>
      <vt:lpstr>Проверим себя?</vt:lpstr>
      <vt:lpstr>Еще пример</vt:lpstr>
      <vt:lpstr>Принципиально важно!</vt:lpstr>
      <vt:lpstr>Обобщим!</vt:lpstr>
      <vt:lpstr>Обобщим!</vt:lpstr>
      <vt:lpstr>Спасибо за внимание!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метапредметных результатов  образования</dc:title>
  <dc:creator>Ирина</dc:creator>
  <cp:lastModifiedBy>Ирина</cp:lastModifiedBy>
  <cp:revision>9</cp:revision>
  <dcterms:created xsi:type="dcterms:W3CDTF">2016-04-25T11:14:49Z</dcterms:created>
  <dcterms:modified xsi:type="dcterms:W3CDTF">2016-04-25T12:15:41Z</dcterms:modified>
</cp:coreProperties>
</file>